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Dela Gothic One"/>
      <p:regular r:id="rId16"/>
    </p:embeddedFont>
    <p:embeddedFont>
      <p:font typeface="Dela Gothic One"/>
      <p:regular r:id="rId17"/>
    </p:embeddedFont>
    <p:embeddedFont>
      <p:font typeface="DM Sans"/>
      <p:regular r:id="rId18"/>
    </p:embeddedFont>
    <p:embeddedFont>
      <p:font typeface="DM Sans"/>
      <p:regular r:id="rId19"/>
    </p:embeddedFont>
    <p:embeddedFont>
      <p:font typeface="DM Sans"/>
      <p:regular r:id="rId20"/>
    </p:embeddedFont>
    <p:embeddedFont>
      <p:font typeface="DM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7113" y="728305"/>
            <a:ext cx="7709773" cy="2696051"/>
          </a:xfrm>
          <a:prstGeom prst="rect">
            <a:avLst/>
          </a:prstGeom>
          <a:noFill/>
          <a:ln/>
        </p:spPr>
        <p:txBody>
          <a:bodyPr wrap="square" lIns="0" tIns="0" rIns="0" bIns="0" rtlCol="0" anchor="t"/>
          <a:lstStyle/>
          <a:p>
            <a:pPr algn="l" indent="0" marL="0">
              <a:lnSpc>
                <a:spcPts val="5300"/>
              </a:lnSpc>
              <a:buNone/>
            </a:pPr>
            <a:r>
              <a:rPr lang="en-US" sz="4200" dirty="0">
                <a:solidFill>
                  <a:srgbClr val="FAEBEB"/>
                </a:solidFill>
                <a:latin typeface="Dela Gothic One" pitchFamily="34" charset="0"/>
                <a:ea typeface="Dela Gothic One" pitchFamily="34" charset="-122"/>
                <a:cs typeface="Dela Gothic One" pitchFamily="34" charset="-120"/>
              </a:rPr>
              <a:t>Konspiracijos Teorijos apie Vakcinas: Argumentai ir Kontrargumentai</a:t>
            </a:r>
            <a:endParaRPr lang="en-US" sz="4200" dirty="0"/>
          </a:p>
        </p:txBody>
      </p:sp>
      <p:sp>
        <p:nvSpPr>
          <p:cNvPr id="4" name="Text 1"/>
          <p:cNvSpPr/>
          <p:nvPr/>
        </p:nvSpPr>
        <p:spPr>
          <a:xfrm>
            <a:off x="717113" y="3731657"/>
            <a:ext cx="7709773" cy="1311116"/>
          </a:xfrm>
          <a:prstGeom prst="rect">
            <a:avLst/>
          </a:prstGeom>
          <a:noFill/>
          <a:ln/>
        </p:spPr>
        <p:txBody>
          <a:bodyPr wrap="squar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Šio pristatymo tikslas – kritiškai aptarti kelias populiarias konspiracijos teorijas, susijusias su vakcinomis, ir išsamiai išanalizuoti jų „už“ argumentus bei mokslinius kontrargumentus. Aptarsime, kodėl kai kurie žmonės tiki, kad šios teorijos gali būti teisingos, ir kaip mokslo tyrimai bei patikimi duomenys paneigia šiuos teiginius.</a:t>
            </a:r>
            <a:endParaRPr lang="en-US" sz="1600" dirty="0"/>
          </a:p>
        </p:txBody>
      </p:sp>
      <p:sp>
        <p:nvSpPr>
          <p:cNvPr id="5" name="Text 2"/>
          <p:cNvSpPr/>
          <p:nvPr/>
        </p:nvSpPr>
        <p:spPr>
          <a:xfrm>
            <a:off x="717113" y="5273278"/>
            <a:ext cx="7709773" cy="1638895"/>
          </a:xfrm>
          <a:prstGeom prst="rect">
            <a:avLst/>
          </a:prstGeom>
          <a:noFill/>
          <a:ln/>
        </p:spPr>
        <p:txBody>
          <a:bodyPr wrap="squar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Pabrėžiama: sprendžiant sveikatos klausimus būtina pasikliauti patvirtintais mokslo įrodymais, o ne spekuliacijomis ar nepatvirtintomis nuomonėmis. Kritinis mąstymas ir atsakomybė už savo sprendimus yra ypač svarbūs. Todėl, pasitelkdami mokslo ir logikos argumentus, sieksime išsklaidyti nepagrįstas baimes ir mitus, susijusius su vakcinomis.</a:t>
            </a:r>
            <a:endParaRPr lang="en-US" sz="1600" dirty="0"/>
          </a:p>
        </p:txBody>
      </p:sp>
      <p:sp>
        <p:nvSpPr>
          <p:cNvPr id="6" name="Shape 3"/>
          <p:cNvSpPr/>
          <p:nvPr/>
        </p:nvSpPr>
        <p:spPr>
          <a:xfrm>
            <a:off x="717113" y="7158038"/>
            <a:ext cx="327779" cy="327779"/>
          </a:xfrm>
          <a:prstGeom prst="roundRect">
            <a:avLst>
              <a:gd name="adj" fmla="val 27894055"/>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724733" y="7165657"/>
            <a:ext cx="312539" cy="312539"/>
          </a:xfrm>
          <a:prstGeom prst="rect">
            <a:avLst/>
          </a:prstGeom>
        </p:spPr>
      </p:pic>
      <p:sp>
        <p:nvSpPr>
          <p:cNvPr id="8" name="Text 4"/>
          <p:cNvSpPr/>
          <p:nvPr/>
        </p:nvSpPr>
        <p:spPr>
          <a:xfrm>
            <a:off x="1147286" y="7142678"/>
            <a:ext cx="2252543" cy="358497"/>
          </a:xfrm>
          <a:prstGeom prst="rect">
            <a:avLst/>
          </a:prstGeom>
          <a:noFill/>
          <a:ln/>
        </p:spPr>
        <p:txBody>
          <a:bodyPr wrap="none" lIns="0" tIns="0" rIns="0" bIns="0" rtlCol="0" anchor="t"/>
          <a:lstStyle/>
          <a:p>
            <a:pPr algn="l" indent="0" marL="0">
              <a:lnSpc>
                <a:spcPts val="2800"/>
              </a:lnSpc>
              <a:buNone/>
            </a:pPr>
            <a:r>
              <a:rPr lang="en-US" sz="2000" b="1" dirty="0">
                <a:solidFill>
                  <a:srgbClr val="FFE5E5"/>
                </a:solidFill>
                <a:latin typeface="DM Sans Bold" pitchFamily="34" charset="0"/>
                <a:ea typeface="DM Sans Bold" pitchFamily="34" charset="-122"/>
                <a:cs typeface="DM Sans Bold" pitchFamily="34" charset="-120"/>
              </a:rPr>
              <a:t>by Majus Žilinskas</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222653"/>
            <a:ext cx="131137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Vakcinų Sukeltas Autizmas: "Už" ir Prieš</a:t>
            </a:r>
            <a:endParaRPr lang="en-US" sz="4450" dirty="0"/>
          </a:p>
        </p:txBody>
      </p:sp>
      <p:sp>
        <p:nvSpPr>
          <p:cNvPr id="3" name="Text 1"/>
          <p:cNvSpPr/>
          <p:nvPr/>
        </p:nvSpPr>
        <p:spPr>
          <a:xfrm>
            <a:off x="758309" y="3189565"/>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"Už" Argumentai</a:t>
            </a:r>
            <a:endParaRPr lang="en-US" sz="2200" dirty="0"/>
          </a:p>
        </p:txBody>
      </p:sp>
      <p:sp>
        <p:nvSpPr>
          <p:cNvPr id="4" name="Text 2"/>
          <p:cNvSpPr/>
          <p:nvPr/>
        </p:nvSpPr>
        <p:spPr>
          <a:xfrm>
            <a:off x="758309" y="3762375"/>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Laikinas sutapimas tarp vakcinacijos ir autizmo simptomų pasireiškimo.</a:t>
            </a:r>
            <a:endParaRPr lang="en-US" sz="1700" dirty="0"/>
          </a:p>
        </p:txBody>
      </p:sp>
      <p:sp>
        <p:nvSpPr>
          <p:cNvPr id="5" name="Text 3"/>
          <p:cNvSpPr/>
          <p:nvPr/>
        </p:nvSpPr>
        <p:spPr>
          <a:xfrm>
            <a:off x="758309" y="4531519"/>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Tėvų patirtys, pastebėjus pokyčius vaikų elgesyje po vakcinacijos.</a:t>
            </a:r>
            <a:endParaRPr lang="en-US" sz="1700" dirty="0"/>
          </a:p>
        </p:txBody>
      </p:sp>
      <p:sp>
        <p:nvSpPr>
          <p:cNvPr id="6" name="Text 4"/>
          <p:cNvSpPr/>
          <p:nvPr/>
        </p:nvSpPr>
        <p:spPr>
          <a:xfrm>
            <a:off x="758309" y="5300663"/>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Netinkamai interpretuoti tyrimų duomenys.</a:t>
            </a:r>
            <a:endParaRPr lang="en-US" sz="1700" dirty="0"/>
          </a:p>
        </p:txBody>
      </p:sp>
      <p:sp>
        <p:nvSpPr>
          <p:cNvPr id="7" name="Text 5"/>
          <p:cNvSpPr/>
          <p:nvPr/>
        </p:nvSpPr>
        <p:spPr>
          <a:xfrm>
            <a:off x="7587139" y="3189565"/>
            <a:ext cx="4167307"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Mokslo Kontrargumentai</a:t>
            </a:r>
            <a:endParaRPr lang="en-US" sz="2200" dirty="0"/>
          </a:p>
        </p:txBody>
      </p:sp>
      <p:sp>
        <p:nvSpPr>
          <p:cNvPr id="8" name="Text 6"/>
          <p:cNvSpPr/>
          <p:nvPr/>
        </p:nvSpPr>
        <p:spPr>
          <a:xfrm>
            <a:off x="7587139" y="3762375"/>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Daugiau nei 20 metų trukę tyrimai rodo, kad nėra ryšio tarp vakcinų ir autizmo.</a:t>
            </a:r>
            <a:endParaRPr lang="en-US" sz="1700" dirty="0"/>
          </a:p>
        </p:txBody>
      </p:sp>
      <p:sp>
        <p:nvSpPr>
          <p:cNvPr id="9" name="Text 7"/>
          <p:cNvSpPr/>
          <p:nvPr/>
        </p:nvSpPr>
        <p:spPr>
          <a:xfrm>
            <a:off x="7587139" y="4531519"/>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Pradiniai tyrimai, teigę ryšį, buvo paneigti dėl metodologinių klaidų.</a:t>
            </a:r>
            <a:endParaRPr lang="en-US" sz="1700" dirty="0"/>
          </a:p>
        </p:txBody>
      </p:sp>
      <p:sp>
        <p:nvSpPr>
          <p:cNvPr id="10" name="Text 8"/>
          <p:cNvSpPr/>
          <p:nvPr/>
        </p:nvSpPr>
        <p:spPr>
          <a:xfrm>
            <a:off x="7587139" y="5300663"/>
            <a:ext cx="62925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CDC ir WHO atkakliai teigia, kad vakcinos yra saugios.</a:t>
            </a:r>
            <a:endParaRPr lang="en-US" sz="1700" dirty="0"/>
          </a:p>
        </p:txBody>
      </p:sp>
      <p:sp>
        <p:nvSpPr>
          <p:cNvPr id="11" name="Text 9"/>
          <p:cNvSpPr/>
          <p:nvPr/>
        </p:nvSpPr>
        <p:spPr>
          <a:xfrm>
            <a:off x="758309" y="5966817"/>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Teiginiai apie vakcinų sukeltą autizmą dažnai remiasi emociniu atsaku ir klaidingu statistinių duomenų interpretavimu. Tačiau, moksliniai tyrimai įrodė, kad nėra jokio pagrindo teigti, jog vakcinos sukelia autizmą. Svarbu pasikliauti mokslo įrodymais, o ne emocijomis.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37448"/>
          </a:xfrm>
          <a:prstGeom prst="rect">
            <a:avLst/>
          </a:prstGeom>
        </p:spPr>
      </p:pic>
      <p:sp>
        <p:nvSpPr>
          <p:cNvPr id="3" name="Text 0"/>
          <p:cNvSpPr/>
          <p:nvPr/>
        </p:nvSpPr>
        <p:spPr>
          <a:xfrm>
            <a:off x="758309" y="3113484"/>
            <a:ext cx="13113782" cy="1282779"/>
          </a:xfrm>
          <a:prstGeom prst="rect">
            <a:avLst/>
          </a:prstGeom>
          <a:noFill/>
          <a:ln/>
        </p:spPr>
        <p:txBody>
          <a:bodyPr wrap="square" lIns="0" tIns="0" rIns="0" bIns="0" rtlCol="0" anchor="t"/>
          <a:lstStyle/>
          <a:p>
            <a:pPr algn="l" indent="0" marL="0">
              <a:lnSpc>
                <a:spcPts val="5050"/>
              </a:lnSpc>
              <a:buNone/>
            </a:pPr>
            <a:r>
              <a:rPr lang="en-US" sz="4000" dirty="0">
                <a:solidFill>
                  <a:srgbClr val="FAEBEB"/>
                </a:solidFill>
                <a:latin typeface="Dela Gothic One" pitchFamily="34" charset="0"/>
                <a:ea typeface="Dela Gothic One" pitchFamily="34" charset="-122"/>
                <a:cs typeface="Dela Gothic One" pitchFamily="34" charset="-120"/>
              </a:rPr>
              <a:t>Gyventojų Kontrolė ir Mikročipai: Faktai ar Fantazijos?</a:t>
            </a:r>
            <a:endParaRPr lang="en-US" sz="4000" dirty="0"/>
          </a:p>
        </p:txBody>
      </p:sp>
      <p:sp>
        <p:nvSpPr>
          <p:cNvPr id="4" name="Shape 1"/>
          <p:cNvSpPr/>
          <p:nvPr/>
        </p:nvSpPr>
        <p:spPr>
          <a:xfrm>
            <a:off x="758309" y="4907994"/>
            <a:ext cx="438626" cy="438626"/>
          </a:xfrm>
          <a:prstGeom prst="roundRect">
            <a:avLst>
              <a:gd name="adj" fmla="val 18672"/>
            </a:avLst>
          </a:prstGeom>
          <a:solidFill>
            <a:srgbClr val="740B0B"/>
          </a:solidFill>
          <a:ln w="7620">
            <a:solidFill>
              <a:srgbClr val="8D2424"/>
            </a:solidFill>
            <a:prstDash val="solid"/>
          </a:ln>
        </p:spPr>
      </p:sp>
      <p:pic>
        <p:nvPicPr>
          <p:cNvPr id="5" name="Image 1" descr="preencoded.png">    </p:cNvPr>
          <p:cNvPicPr>
            <a:picLocks noChangeAspect="1"/>
          </p:cNvPicPr>
          <p:nvPr/>
        </p:nvPicPr>
        <p:blipFill>
          <a:blip r:embed="rId2"/>
          <a:stretch>
            <a:fillRect/>
          </a:stretch>
        </p:blipFill>
        <p:spPr>
          <a:xfrm>
            <a:off x="823734" y="4934903"/>
            <a:ext cx="307777" cy="384810"/>
          </a:xfrm>
          <a:prstGeom prst="rect">
            <a:avLst/>
          </a:prstGeom>
        </p:spPr>
      </p:pic>
      <p:sp>
        <p:nvSpPr>
          <p:cNvPr id="6" name="Text 2"/>
          <p:cNvSpPr/>
          <p:nvPr/>
        </p:nvSpPr>
        <p:spPr>
          <a:xfrm>
            <a:off x="1391841" y="4907994"/>
            <a:ext cx="2565678" cy="320635"/>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"Už" Argumentai</a:t>
            </a:r>
            <a:endParaRPr lang="en-US" sz="2000" dirty="0"/>
          </a:p>
        </p:txBody>
      </p:sp>
      <p:sp>
        <p:nvSpPr>
          <p:cNvPr id="7" name="Text 3"/>
          <p:cNvSpPr/>
          <p:nvPr/>
        </p:nvSpPr>
        <p:spPr>
          <a:xfrm>
            <a:off x="1391841" y="5345549"/>
            <a:ext cx="5825966" cy="311944"/>
          </a:xfrm>
          <a:prstGeom prst="rect">
            <a:avLst/>
          </a:prstGeom>
          <a:noFill/>
          <a:ln/>
        </p:spPr>
        <p:txBody>
          <a:bodyPr wrap="non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Technologijų pažanga kelia baimę dėl asmenų kontrolės.</a:t>
            </a:r>
            <a:endParaRPr lang="en-US" sz="1500" dirty="0"/>
          </a:p>
        </p:txBody>
      </p:sp>
      <p:sp>
        <p:nvSpPr>
          <p:cNvPr id="8" name="Text 4"/>
          <p:cNvSpPr/>
          <p:nvPr/>
        </p:nvSpPr>
        <p:spPr>
          <a:xfrm>
            <a:off x="1391841" y="5774412"/>
            <a:ext cx="5825966" cy="623887"/>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Kai kurie mano, kad vakcinose slaptai įterpiami mikročipai, leidžiantys stebėti.</a:t>
            </a:r>
            <a:endParaRPr lang="en-US" sz="1500" dirty="0"/>
          </a:p>
        </p:txBody>
      </p:sp>
      <p:sp>
        <p:nvSpPr>
          <p:cNvPr id="9" name="Shape 5"/>
          <p:cNvSpPr/>
          <p:nvPr/>
        </p:nvSpPr>
        <p:spPr>
          <a:xfrm>
            <a:off x="7412712" y="4907994"/>
            <a:ext cx="438626" cy="438626"/>
          </a:xfrm>
          <a:prstGeom prst="roundRect">
            <a:avLst>
              <a:gd name="adj" fmla="val 18672"/>
            </a:avLst>
          </a:prstGeom>
          <a:solidFill>
            <a:srgbClr val="740B0B"/>
          </a:solidFill>
          <a:ln w="7620">
            <a:solidFill>
              <a:srgbClr val="8D2424"/>
            </a:solidFill>
            <a:prstDash val="solid"/>
          </a:ln>
        </p:spPr>
      </p:sp>
      <p:pic>
        <p:nvPicPr>
          <p:cNvPr id="10" name="Image 2" descr="preencoded.png">    </p:cNvPr>
          <p:cNvPicPr>
            <a:picLocks noChangeAspect="1"/>
          </p:cNvPicPr>
          <p:nvPr/>
        </p:nvPicPr>
        <p:blipFill>
          <a:blip r:embed="rId3"/>
          <a:stretch>
            <a:fillRect/>
          </a:stretch>
        </p:blipFill>
        <p:spPr>
          <a:xfrm>
            <a:off x="7478137" y="4934903"/>
            <a:ext cx="307777" cy="384810"/>
          </a:xfrm>
          <a:prstGeom prst="rect">
            <a:avLst/>
          </a:prstGeom>
        </p:spPr>
      </p:pic>
      <p:sp>
        <p:nvSpPr>
          <p:cNvPr id="11" name="Text 6"/>
          <p:cNvSpPr/>
          <p:nvPr/>
        </p:nvSpPr>
        <p:spPr>
          <a:xfrm>
            <a:off x="8046244" y="4907994"/>
            <a:ext cx="3749516" cy="320635"/>
          </a:xfrm>
          <a:prstGeom prst="rect">
            <a:avLst/>
          </a:prstGeom>
          <a:noFill/>
          <a:ln/>
        </p:spPr>
        <p:txBody>
          <a:bodyPr wrap="none" lIns="0" tIns="0" rIns="0" bIns="0" rtlCol="0" anchor="t"/>
          <a:lstStyle/>
          <a:p>
            <a:pPr algn="l" indent="0" marL="0">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Mokslo Kontrargumentai</a:t>
            </a:r>
            <a:endParaRPr lang="en-US" sz="2000" dirty="0"/>
          </a:p>
        </p:txBody>
      </p:sp>
      <p:sp>
        <p:nvSpPr>
          <p:cNvPr id="12" name="Text 7"/>
          <p:cNvSpPr/>
          <p:nvPr/>
        </p:nvSpPr>
        <p:spPr>
          <a:xfrm>
            <a:off x="8046244" y="5345549"/>
            <a:ext cx="5825966" cy="311944"/>
          </a:xfrm>
          <a:prstGeom prst="rect">
            <a:avLst/>
          </a:prstGeom>
          <a:noFill/>
          <a:ln/>
        </p:spPr>
        <p:txBody>
          <a:bodyPr wrap="non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Cheminės analizės rodo, kad vakcinose nėra mikročipų.</a:t>
            </a:r>
            <a:endParaRPr lang="en-US" sz="1500" dirty="0"/>
          </a:p>
        </p:txBody>
      </p:sp>
      <p:sp>
        <p:nvSpPr>
          <p:cNvPr id="13" name="Text 8"/>
          <p:cNvSpPr/>
          <p:nvPr/>
        </p:nvSpPr>
        <p:spPr>
          <a:xfrm>
            <a:off x="8046244" y="5774412"/>
            <a:ext cx="5825966" cy="935831"/>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Mokslininkai paaiškina, kad dabartinės technologijos negali įterpti stebėjimo įrenginių į žmogaus organizmą mažomis dozėmis.</a:t>
            </a:r>
            <a:endParaRPr lang="en-US" sz="1500" dirty="0"/>
          </a:p>
        </p:txBody>
      </p:sp>
      <p:sp>
        <p:nvSpPr>
          <p:cNvPr id="14" name="Text 9"/>
          <p:cNvSpPr/>
          <p:nvPr/>
        </p:nvSpPr>
        <p:spPr>
          <a:xfrm>
            <a:off x="758309" y="6929557"/>
            <a:ext cx="13113782" cy="623887"/>
          </a:xfrm>
          <a:prstGeom prst="rect">
            <a:avLst/>
          </a:prstGeom>
          <a:noFill/>
          <a:ln/>
        </p:spPr>
        <p:txBody>
          <a:bodyPr wrap="square" lIns="0" tIns="0" rIns="0" bIns="0" rtlCol="0" anchor="t"/>
          <a:lstStyle/>
          <a:p>
            <a:pPr algn="l" indent="0" marL="0">
              <a:lnSpc>
                <a:spcPts val="2450"/>
              </a:lnSpc>
              <a:buNone/>
            </a:pPr>
            <a:r>
              <a:rPr lang="en-US" sz="1500" dirty="0">
                <a:solidFill>
                  <a:srgbClr val="FFE5E5"/>
                </a:solidFill>
                <a:latin typeface="DM Sans" pitchFamily="34" charset="0"/>
                <a:ea typeface="DM Sans" pitchFamily="34" charset="-122"/>
                <a:cs typeface="DM Sans" pitchFamily="34" charset="-120"/>
              </a:rPr>
              <a:t>Teorijos apie mikročipus vakcinose kyla iš bendro nepasitikėjimo ir technologijų baimės. Tačiau, moksliniai tyrimai ir vieša informacija rodo, kad vakcinose nėra mikročipų ar kitų įrenginių, skirtų asmenų stebėjimui. Svarbu suprasti technologijų galimybes ir ribas.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314"/>
          </a:xfrm>
          <a:prstGeom prst="rect">
            <a:avLst/>
          </a:prstGeom>
        </p:spPr>
      </p:pic>
      <p:sp>
        <p:nvSpPr>
          <p:cNvPr id="3" name="Text 0"/>
          <p:cNvSpPr/>
          <p:nvPr/>
        </p:nvSpPr>
        <p:spPr>
          <a:xfrm>
            <a:off x="736402" y="578644"/>
            <a:ext cx="7671197" cy="1764863"/>
          </a:xfrm>
          <a:prstGeom prst="rect">
            <a:avLst/>
          </a:prstGeom>
          <a:noFill/>
          <a:ln/>
        </p:spPr>
        <p:txBody>
          <a:bodyPr wrap="square" lIns="0" tIns="0" rIns="0" bIns="0" rtlCol="0" anchor="t"/>
          <a:lstStyle/>
          <a:p>
            <a:pPr algn="l" indent="0" marL="0">
              <a:lnSpc>
                <a:spcPts val="4600"/>
              </a:lnSpc>
              <a:buNone/>
            </a:pPr>
            <a:r>
              <a:rPr lang="en-US" sz="3700" dirty="0">
                <a:solidFill>
                  <a:srgbClr val="FAEBEB"/>
                </a:solidFill>
                <a:latin typeface="Dela Gothic One" pitchFamily="34" charset="0"/>
                <a:ea typeface="Dela Gothic One" pitchFamily="34" charset="-122"/>
                <a:cs typeface="Dela Gothic One" pitchFamily="34" charset="-120"/>
              </a:rPr>
              <a:t>Farmacijos Kompanijos Slepia Tiesą: Ar Turime Pagrindo Netikėti?</a:t>
            </a:r>
            <a:endParaRPr lang="en-US" sz="3700" dirty="0"/>
          </a:p>
        </p:txBody>
      </p:sp>
      <p:sp>
        <p:nvSpPr>
          <p:cNvPr id="4" name="Shape 1"/>
          <p:cNvSpPr/>
          <p:nvPr/>
        </p:nvSpPr>
        <p:spPr>
          <a:xfrm>
            <a:off x="736402" y="2611755"/>
            <a:ext cx="7671197" cy="1757720"/>
          </a:xfrm>
          <a:prstGeom prst="roundRect">
            <a:avLst>
              <a:gd name="adj" fmla="val 4274"/>
            </a:avLst>
          </a:prstGeom>
          <a:solidFill>
            <a:srgbClr val="740B0B"/>
          </a:solidFill>
          <a:ln w="7620">
            <a:solidFill>
              <a:srgbClr val="8D2424"/>
            </a:solidFill>
            <a:prstDash val="solid"/>
          </a:ln>
        </p:spPr>
      </p:sp>
      <p:sp>
        <p:nvSpPr>
          <p:cNvPr id="5" name="Text 2"/>
          <p:cNvSpPr/>
          <p:nvPr/>
        </p:nvSpPr>
        <p:spPr>
          <a:xfrm>
            <a:off x="922853" y="2798207"/>
            <a:ext cx="2353389" cy="294203"/>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"Už" Argumentai</a:t>
            </a:r>
            <a:endParaRPr lang="en-US" sz="1850" dirty="0"/>
          </a:p>
        </p:txBody>
      </p:sp>
      <p:sp>
        <p:nvSpPr>
          <p:cNvPr id="6" name="Text 3"/>
          <p:cNvSpPr/>
          <p:nvPr/>
        </p:nvSpPr>
        <p:spPr>
          <a:xfrm>
            <a:off x="922853" y="3199686"/>
            <a:ext cx="7298293"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E5E5"/>
                </a:solidFill>
                <a:latin typeface="DM Sans" pitchFamily="34" charset="0"/>
                <a:ea typeface="DM Sans" pitchFamily="34" charset="-122"/>
                <a:cs typeface="DM Sans" pitchFamily="34" charset="-120"/>
              </a:rPr>
              <a:t>Didžiųjų įmonių pasitikėjimo stoka.</a:t>
            </a:r>
            <a:endParaRPr lang="en-US" sz="1400" dirty="0"/>
          </a:p>
        </p:txBody>
      </p:sp>
      <p:sp>
        <p:nvSpPr>
          <p:cNvPr id="7" name="Text 4"/>
          <p:cNvSpPr/>
          <p:nvPr/>
        </p:nvSpPr>
        <p:spPr>
          <a:xfrm>
            <a:off x="922853" y="3548301"/>
            <a:ext cx="7298293"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E5E5"/>
                </a:solidFill>
                <a:latin typeface="DM Sans" pitchFamily="34" charset="0"/>
                <a:ea typeface="DM Sans" pitchFamily="34" charset="-122"/>
                <a:cs typeface="DM Sans" pitchFamily="34" charset="-120"/>
              </a:rPr>
              <a:t>Informacijos asimetrija.</a:t>
            </a:r>
            <a:endParaRPr lang="en-US" sz="1400" dirty="0"/>
          </a:p>
        </p:txBody>
      </p:sp>
      <p:sp>
        <p:nvSpPr>
          <p:cNvPr id="8" name="Text 5"/>
          <p:cNvSpPr/>
          <p:nvPr/>
        </p:nvSpPr>
        <p:spPr>
          <a:xfrm>
            <a:off x="922853" y="3896916"/>
            <a:ext cx="7298293"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E5E5"/>
                </a:solidFill>
                <a:latin typeface="DM Sans" pitchFamily="34" charset="0"/>
                <a:ea typeface="DM Sans" pitchFamily="34" charset="-122"/>
                <a:cs typeface="DM Sans" pitchFamily="34" charset="-120"/>
              </a:rPr>
              <a:t>Viešos diskusijos internete.</a:t>
            </a:r>
            <a:endParaRPr lang="en-US" sz="1400" dirty="0"/>
          </a:p>
        </p:txBody>
      </p:sp>
      <p:sp>
        <p:nvSpPr>
          <p:cNvPr id="9" name="Shape 6"/>
          <p:cNvSpPr/>
          <p:nvPr/>
        </p:nvSpPr>
        <p:spPr>
          <a:xfrm>
            <a:off x="736402" y="4548307"/>
            <a:ext cx="7671197" cy="1757720"/>
          </a:xfrm>
          <a:prstGeom prst="roundRect">
            <a:avLst>
              <a:gd name="adj" fmla="val 4274"/>
            </a:avLst>
          </a:prstGeom>
          <a:solidFill>
            <a:srgbClr val="740B0B"/>
          </a:solidFill>
          <a:ln w="7620">
            <a:solidFill>
              <a:srgbClr val="8D2424"/>
            </a:solidFill>
            <a:prstDash val="solid"/>
          </a:ln>
        </p:spPr>
      </p:sp>
      <p:sp>
        <p:nvSpPr>
          <p:cNvPr id="10" name="Text 7"/>
          <p:cNvSpPr/>
          <p:nvPr/>
        </p:nvSpPr>
        <p:spPr>
          <a:xfrm>
            <a:off x="922853" y="4734758"/>
            <a:ext cx="3439716" cy="294203"/>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Mokslo Kontrargumentai</a:t>
            </a:r>
            <a:endParaRPr lang="en-US" sz="1850" dirty="0"/>
          </a:p>
        </p:txBody>
      </p:sp>
      <p:sp>
        <p:nvSpPr>
          <p:cNvPr id="11" name="Text 8"/>
          <p:cNvSpPr/>
          <p:nvPr/>
        </p:nvSpPr>
        <p:spPr>
          <a:xfrm>
            <a:off x="922853" y="5136237"/>
            <a:ext cx="7298293"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E5E5"/>
                </a:solidFill>
                <a:latin typeface="DM Sans" pitchFamily="34" charset="0"/>
                <a:ea typeface="DM Sans" pitchFamily="34" charset="-122"/>
                <a:cs typeface="DM Sans" pitchFamily="34" charset="-120"/>
              </a:rPr>
              <a:t>Griežta reguliacija (FDA, EMA).</a:t>
            </a:r>
            <a:endParaRPr lang="en-US" sz="1400" dirty="0"/>
          </a:p>
        </p:txBody>
      </p:sp>
      <p:sp>
        <p:nvSpPr>
          <p:cNvPr id="12" name="Text 9"/>
          <p:cNvSpPr/>
          <p:nvPr/>
        </p:nvSpPr>
        <p:spPr>
          <a:xfrm>
            <a:off x="922853" y="5484852"/>
            <a:ext cx="7298293"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E5E5"/>
                </a:solidFill>
                <a:latin typeface="DM Sans" pitchFamily="34" charset="0"/>
                <a:ea typeface="DM Sans" pitchFamily="34" charset="-122"/>
                <a:cs typeface="DM Sans" pitchFamily="34" charset="-120"/>
              </a:rPr>
              <a:t>Atvirumas ir duomenų skaidrumas.</a:t>
            </a:r>
            <a:endParaRPr lang="en-US" sz="1400" dirty="0"/>
          </a:p>
        </p:txBody>
      </p:sp>
      <p:sp>
        <p:nvSpPr>
          <p:cNvPr id="13" name="Text 10"/>
          <p:cNvSpPr/>
          <p:nvPr/>
        </p:nvSpPr>
        <p:spPr>
          <a:xfrm>
            <a:off x="922853" y="5833467"/>
            <a:ext cx="7298293" cy="28610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FFE5E5"/>
                </a:solidFill>
                <a:latin typeface="DM Sans" pitchFamily="34" charset="0"/>
                <a:ea typeface="DM Sans" pitchFamily="34" charset="-122"/>
                <a:cs typeface="DM Sans" pitchFamily="34" charset="-120"/>
              </a:rPr>
              <a:t>Tarptautinės sveikatos organizacijos reikalauja viešai skelbti tyrimų rezultatus.</a:t>
            </a:r>
            <a:endParaRPr lang="en-US" sz="1400" dirty="0"/>
          </a:p>
        </p:txBody>
      </p:sp>
      <p:sp>
        <p:nvSpPr>
          <p:cNvPr id="14" name="Text 11"/>
          <p:cNvSpPr/>
          <p:nvPr/>
        </p:nvSpPr>
        <p:spPr>
          <a:xfrm>
            <a:off x="736402" y="6507242"/>
            <a:ext cx="7671197" cy="1144429"/>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Nuomonė, kad farmacijos kompanijos slepia tiesą, kyla iš bendros nepasitikėjimo sistemos, kuri dažnai grindžiama komerciniais interesais. Tačiau, nepriklausomų tyrimų bei griežtų reguliavimo institucijų duomenys rodo, kad vakcinų saugumas yra nuolat tikrinamas ir patvirtinamas. Skaidrumas ir reguliacija yra esminiai.</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934"/>
          </a:xfrm>
          <a:prstGeom prst="rect">
            <a:avLst/>
          </a:prstGeom>
        </p:spPr>
      </p:pic>
      <p:sp>
        <p:nvSpPr>
          <p:cNvPr id="3" name="Text 0"/>
          <p:cNvSpPr/>
          <p:nvPr/>
        </p:nvSpPr>
        <p:spPr>
          <a:xfrm>
            <a:off x="6239113" y="591383"/>
            <a:ext cx="7638574" cy="1697712"/>
          </a:xfrm>
          <a:prstGeom prst="rect">
            <a:avLst/>
          </a:prstGeom>
          <a:noFill/>
          <a:ln/>
        </p:spPr>
        <p:txBody>
          <a:bodyPr wrap="square" lIns="0" tIns="0" rIns="0" bIns="0" rtlCol="0" anchor="t"/>
          <a:lstStyle/>
          <a:p>
            <a:pPr algn="l" indent="0" marL="0">
              <a:lnSpc>
                <a:spcPts val="4450"/>
              </a:lnSpc>
              <a:buNone/>
            </a:pPr>
            <a:r>
              <a:rPr lang="en-US" sz="3550" dirty="0">
                <a:solidFill>
                  <a:srgbClr val="FAEBEB"/>
                </a:solidFill>
                <a:latin typeface="Dela Gothic One" pitchFamily="34" charset="0"/>
                <a:ea typeface="Dela Gothic One" pitchFamily="34" charset="-122"/>
                <a:cs typeface="Dela Gothic One" pitchFamily="34" charset="-120"/>
              </a:rPr>
              <a:t>Globalinė Elita ir Depopuliacijos Planai: Kas Slypi Už Šių Teiginių?</a:t>
            </a:r>
            <a:endParaRPr lang="en-US" sz="3550" dirty="0"/>
          </a:p>
        </p:txBody>
      </p:sp>
      <p:sp>
        <p:nvSpPr>
          <p:cNvPr id="4" name="Shape 1"/>
          <p:cNvSpPr/>
          <p:nvPr/>
        </p:nvSpPr>
        <p:spPr>
          <a:xfrm>
            <a:off x="6432590" y="2547104"/>
            <a:ext cx="22860" cy="3799880"/>
          </a:xfrm>
          <a:prstGeom prst="roundRect">
            <a:avLst>
              <a:gd name="adj" fmla="val 316112"/>
            </a:avLst>
          </a:prstGeom>
          <a:solidFill>
            <a:srgbClr val="8D2424"/>
          </a:solidFill>
          <a:ln/>
        </p:spPr>
      </p:sp>
      <p:sp>
        <p:nvSpPr>
          <p:cNvPr id="5" name="Shape 2"/>
          <p:cNvSpPr/>
          <p:nvPr/>
        </p:nvSpPr>
        <p:spPr>
          <a:xfrm>
            <a:off x="6603266" y="2922627"/>
            <a:ext cx="516136" cy="22860"/>
          </a:xfrm>
          <a:prstGeom prst="roundRect">
            <a:avLst>
              <a:gd name="adj" fmla="val 316112"/>
            </a:avLst>
          </a:prstGeom>
          <a:solidFill>
            <a:srgbClr val="8D2424"/>
          </a:solidFill>
          <a:ln/>
        </p:spPr>
      </p:sp>
      <p:sp>
        <p:nvSpPr>
          <p:cNvPr id="6" name="Shape 3"/>
          <p:cNvSpPr/>
          <p:nvPr/>
        </p:nvSpPr>
        <p:spPr>
          <a:xfrm>
            <a:off x="6239054" y="2740581"/>
            <a:ext cx="387072" cy="387072"/>
          </a:xfrm>
          <a:prstGeom prst="roundRect">
            <a:avLst>
              <a:gd name="adj" fmla="val 18669"/>
            </a:avLst>
          </a:prstGeom>
          <a:solidFill>
            <a:srgbClr val="740B0B"/>
          </a:solidFill>
          <a:ln w="7620">
            <a:solidFill>
              <a:srgbClr val="8D2424"/>
            </a:solidFill>
            <a:prstDash val="solid"/>
          </a:ln>
        </p:spPr>
      </p:sp>
      <p:sp>
        <p:nvSpPr>
          <p:cNvPr id="7" name="Text 4"/>
          <p:cNvSpPr/>
          <p:nvPr/>
        </p:nvSpPr>
        <p:spPr>
          <a:xfrm>
            <a:off x="6296739" y="2764274"/>
            <a:ext cx="271582" cy="339566"/>
          </a:xfrm>
          <a:prstGeom prst="rect">
            <a:avLst/>
          </a:prstGeom>
          <a:noFill/>
          <a:ln/>
        </p:spPr>
        <p:txBody>
          <a:bodyPr wrap="none" lIns="0" tIns="0" rIns="0" bIns="0" rtlCol="0" anchor="t"/>
          <a:lstStyle/>
          <a:p>
            <a:pPr algn="ctr"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8" name="Text 5"/>
          <p:cNvSpPr/>
          <p:nvPr/>
        </p:nvSpPr>
        <p:spPr>
          <a:xfrm>
            <a:off x="7292935" y="2719149"/>
            <a:ext cx="2263854" cy="282893"/>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"Už" Argumentai</a:t>
            </a:r>
            <a:endParaRPr lang="en-US" sz="1750" dirty="0"/>
          </a:p>
        </p:txBody>
      </p:sp>
      <p:sp>
        <p:nvSpPr>
          <p:cNvPr id="9" name="Text 6"/>
          <p:cNvSpPr/>
          <p:nvPr/>
        </p:nvSpPr>
        <p:spPr>
          <a:xfrm>
            <a:off x="7292935" y="3105269"/>
            <a:ext cx="6584752" cy="275273"/>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Globalizacijos kritika.</a:t>
            </a:r>
            <a:endParaRPr lang="en-US" sz="1350" dirty="0"/>
          </a:p>
        </p:txBody>
      </p:sp>
      <p:sp>
        <p:nvSpPr>
          <p:cNvPr id="10" name="Text 7"/>
          <p:cNvSpPr/>
          <p:nvPr/>
        </p:nvSpPr>
        <p:spPr>
          <a:xfrm>
            <a:off x="7292935" y="3440668"/>
            <a:ext cx="6584752" cy="275273"/>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Depopuliacijos teorijos.</a:t>
            </a:r>
            <a:endParaRPr lang="en-US" sz="1350" dirty="0"/>
          </a:p>
        </p:txBody>
      </p:sp>
      <p:sp>
        <p:nvSpPr>
          <p:cNvPr id="11" name="Text 8"/>
          <p:cNvSpPr/>
          <p:nvPr/>
        </p:nvSpPr>
        <p:spPr>
          <a:xfrm>
            <a:off x="7292935" y="3776067"/>
            <a:ext cx="6584752" cy="275273"/>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Spekuliacijos dėl tarptautinių susitarimų.</a:t>
            </a:r>
            <a:endParaRPr lang="en-US" sz="1350" dirty="0"/>
          </a:p>
        </p:txBody>
      </p:sp>
      <p:sp>
        <p:nvSpPr>
          <p:cNvPr id="12" name="Shape 9"/>
          <p:cNvSpPr/>
          <p:nvPr/>
        </p:nvSpPr>
        <p:spPr>
          <a:xfrm>
            <a:off x="6603266" y="4770953"/>
            <a:ext cx="516136" cy="22860"/>
          </a:xfrm>
          <a:prstGeom prst="roundRect">
            <a:avLst>
              <a:gd name="adj" fmla="val 316112"/>
            </a:avLst>
          </a:prstGeom>
          <a:solidFill>
            <a:srgbClr val="8D2424"/>
          </a:solidFill>
          <a:ln/>
        </p:spPr>
      </p:sp>
      <p:sp>
        <p:nvSpPr>
          <p:cNvPr id="13" name="Shape 10"/>
          <p:cNvSpPr/>
          <p:nvPr/>
        </p:nvSpPr>
        <p:spPr>
          <a:xfrm>
            <a:off x="6239054" y="4588907"/>
            <a:ext cx="387072" cy="387072"/>
          </a:xfrm>
          <a:prstGeom prst="roundRect">
            <a:avLst>
              <a:gd name="adj" fmla="val 18669"/>
            </a:avLst>
          </a:prstGeom>
          <a:solidFill>
            <a:srgbClr val="740B0B"/>
          </a:solidFill>
          <a:ln w="7620">
            <a:solidFill>
              <a:srgbClr val="8D2424"/>
            </a:solidFill>
            <a:prstDash val="solid"/>
          </a:ln>
        </p:spPr>
      </p:sp>
      <p:sp>
        <p:nvSpPr>
          <p:cNvPr id="14" name="Text 11"/>
          <p:cNvSpPr/>
          <p:nvPr/>
        </p:nvSpPr>
        <p:spPr>
          <a:xfrm>
            <a:off x="6296739" y="4612600"/>
            <a:ext cx="271582" cy="339566"/>
          </a:xfrm>
          <a:prstGeom prst="rect">
            <a:avLst/>
          </a:prstGeom>
          <a:noFill/>
          <a:ln/>
        </p:spPr>
        <p:txBody>
          <a:bodyPr wrap="none" lIns="0" tIns="0" rIns="0" bIns="0" rtlCol="0" anchor="t"/>
          <a:lstStyle/>
          <a:p>
            <a:pPr algn="ctr" indent="0" marL="0">
              <a:lnSpc>
                <a:spcPts val="21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5" name="Text 12"/>
          <p:cNvSpPr/>
          <p:nvPr/>
        </p:nvSpPr>
        <p:spPr>
          <a:xfrm>
            <a:off x="7292935" y="4567476"/>
            <a:ext cx="3307318" cy="282893"/>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Mokslo Kontrargumentai</a:t>
            </a:r>
            <a:endParaRPr lang="en-US" sz="1750" dirty="0"/>
          </a:p>
        </p:txBody>
      </p:sp>
      <p:sp>
        <p:nvSpPr>
          <p:cNvPr id="16" name="Text 13"/>
          <p:cNvSpPr/>
          <p:nvPr/>
        </p:nvSpPr>
        <p:spPr>
          <a:xfrm>
            <a:off x="7292935" y="4953595"/>
            <a:ext cx="6584752" cy="275273"/>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Tyrimų duomenys rodo, kad vakcinų tikslas – apsaugoti žmonių gyvybes.</a:t>
            </a:r>
            <a:endParaRPr lang="en-US" sz="1350" dirty="0"/>
          </a:p>
        </p:txBody>
      </p:sp>
      <p:sp>
        <p:nvSpPr>
          <p:cNvPr id="17" name="Text 14"/>
          <p:cNvSpPr/>
          <p:nvPr/>
        </p:nvSpPr>
        <p:spPr>
          <a:xfrm>
            <a:off x="7292935" y="5288994"/>
            <a:ext cx="6584752" cy="550545"/>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Tarptautinių organizacijų veikla skelbia vakcinų efektyvumą ir jų vaidmenį epidemijų kontrolėje.</a:t>
            </a:r>
            <a:endParaRPr lang="en-US" sz="1350" dirty="0"/>
          </a:p>
        </p:txBody>
      </p:sp>
      <p:sp>
        <p:nvSpPr>
          <p:cNvPr id="18" name="Text 15"/>
          <p:cNvSpPr/>
          <p:nvPr/>
        </p:nvSpPr>
        <p:spPr>
          <a:xfrm>
            <a:off x="7292935" y="5899666"/>
            <a:ext cx="6584752" cy="275273"/>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Nėra jokių įrodymų, kad vakcinos yra naudojamos depopuliacijai.</a:t>
            </a:r>
            <a:endParaRPr lang="en-US" sz="1350" dirty="0"/>
          </a:p>
        </p:txBody>
      </p:sp>
      <p:sp>
        <p:nvSpPr>
          <p:cNvPr id="19" name="Text 16"/>
          <p:cNvSpPr/>
          <p:nvPr/>
        </p:nvSpPr>
        <p:spPr>
          <a:xfrm>
            <a:off x="6239113" y="6540460"/>
            <a:ext cx="7638574" cy="1101090"/>
          </a:xfrm>
          <a:prstGeom prst="rect">
            <a:avLst/>
          </a:prstGeom>
          <a:noFill/>
          <a:ln/>
        </p:spPr>
        <p:txBody>
          <a:bodyPr wrap="squar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Šie teiginiai dažnai remiasi interpretacijomis bei netikrintomis prielaidomis apie tarptautinių organizacijų tikslus. Tačiau, nepriklausomi tyrimai ir visuomenės sveikatos duomenys patvirtina, kad vakcinos yra skirtos apsaugoti gyvybes, o ne mažinti jų skaičių. Tikėjimas mokslu yra svarbiausias.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719"/>
          </a:xfrm>
          <a:prstGeom prst="rect">
            <a:avLst/>
          </a:prstGeom>
        </p:spPr>
      </p:pic>
      <p:sp>
        <p:nvSpPr>
          <p:cNvPr id="3" name="Text 0"/>
          <p:cNvSpPr/>
          <p:nvPr/>
        </p:nvSpPr>
        <p:spPr>
          <a:xfrm>
            <a:off x="6237684" y="590312"/>
            <a:ext cx="7641431" cy="1694855"/>
          </a:xfrm>
          <a:prstGeom prst="rect">
            <a:avLst/>
          </a:prstGeom>
          <a:noFill/>
          <a:ln/>
        </p:spPr>
        <p:txBody>
          <a:bodyPr wrap="square" lIns="0" tIns="0" rIns="0" bIns="0" rtlCol="0" anchor="t"/>
          <a:lstStyle/>
          <a:p>
            <a:pPr algn="l" indent="0" marL="0">
              <a:lnSpc>
                <a:spcPts val="4400"/>
              </a:lnSpc>
              <a:buNone/>
            </a:pPr>
            <a:r>
              <a:rPr lang="en-US" sz="3550" dirty="0">
                <a:solidFill>
                  <a:srgbClr val="FAEBEB"/>
                </a:solidFill>
                <a:latin typeface="Dela Gothic One" pitchFamily="34" charset="0"/>
                <a:ea typeface="Dela Gothic One" pitchFamily="34" charset="-122"/>
                <a:cs typeface="Dela Gothic One" pitchFamily="34" charset="-120"/>
              </a:rPr>
              <a:t>Vakcinų Poveikis DNR: Ar Vakcinos Gali Keisti Mūsų Genus?</a:t>
            </a:r>
            <a:endParaRPr lang="en-US" sz="3550" dirty="0"/>
          </a:p>
        </p:txBody>
      </p:sp>
      <p:pic>
        <p:nvPicPr>
          <p:cNvPr id="4" name="Image 1" descr="preencoded.png">    </p:cNvPr>
          <p:cNvPicPr>
            <a:picLocks noChangeAspect="1"/>
          </p:cNvPicPr>
          <p:nvPr/>
        </p:nvPicPr>
        <p:blipFill>
          <a:blip r:embed="rId2"/>
          <a:stretch>
            <a:fillRect/>
          </a:stretch>
        </p:blipFill>
        <p:spPr>
          <a:xfrm>
            <a:off x="6237684" y="2542699"/>
            <a:ext cx="858679" cy="1672828"/>
          </a:xfrm>
          <a:prstGeom prst="rect">
            <a:avLst/>
          </a:prstGeom>
        </p:spPr>
      </p:pic>
      <p:sp>
        <p:nvSpPr>
          <p:cNvPr id="5" name="Text 1"/>
          <p:cNvSpPr/>
          <p:nvPr/>
        </p:nvSpPr>
        <p:spPr>
          <a:xfrm>
            <a:off x="7353895" y="2714387"/>
            <a:ext cx="2259687" cy="282416"/>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"Už" Argumentai</a:t>
            </a:r>
            <a:endParaRPr lang="en-US" sz="1750" dirty="0"/>
          </a:p>
        </p:txBody>
      </p:sp>
      <p:sp>
        <p:nvSpPr>
          <p:cNvPr id="6" name="Text 2"/>
          <p:cNvSpPr/>
          <p:nvPr/>
        </p:nvSpPr>
        <p:spPr>
          <a:xfrm>
            <a:off x="7353895" y="3099792"/>
            <a:ext cx="6525220" cy="27467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Neteisinga mRNA interpretacija.</a:t>
            </a:r>
            <a:endParaRPr lang="en-US" sz="1350" dirty="0"/>
          </a:p>
        </p:txBody>
      </p:sp>
      <p:sp>
        <p:nvSpPr>
          <p:cNvPr id="7" name="Text 3"/>
          <p:cNvSpPr/>
          <p:nvPr/>
        </p:nvSpPr>
        <p:spPr>
          <a:xfrm>
            <a:off x="7353895" y="3434477"/>
            <a:ext cx="6525220" cy="27467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Baimė dėl genetinių pakeitimų.</a:t>
            </a:r>
            <a:endParaRPr lang="en-US" sz="1350" dirty="0"/>
          </a:p>
        </p:txBody>
      </p:sp>
      <p:sp>
        <p:nvSpPr>
          <p:cNvPr id="8" name="Text 4"/>
          <p:cNvSpPr/>
          <p:nvPr/>
        </p:nvSpPr>
        <p:spPr>
          <a:xfrm>
            <a:off x="7353895" y="3769162"/>
            <a:ext cx="6525220" cy="27467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Netikslūs informacijos šaltiniai.</a:t>
            </a:r>
            <a:endParaRPr lang="en-US" sz="1350" dirty="0"/>
          </a:p>
        </p:txBody>
      </p:sp>
      <p:pic>
        <p:nvPicPr>
          <p:cNvPr id="9" name="Image 2" descr="preencoded.png">    </p:cNvPr>
          <p:cNvPicPr>
            <a:picLocks noChangeAspect="1"/>
          </p:cNvPicPr>
          <p:nvPr/>
        </p:nvPicPr>
        <p:blipFill>
          <a:blip r:embed="rId3"/>
          <a:stretch>
            <a:fillRect/>
          </a:stretch>
        </p:blipFill>
        <p:spPr>
          <a:xfrm>
            <a:off x="6237684" y="4215527"/>
            <a:ext cx="858679" cy="3423880"/>
          </a:xfrm>
          <a:prstGeom prst="rect">
            <a:avLst/>
          </a:prstGeom>
        </p:spPr>
      </p:pic>
      <p:sp>
        <p:nvSpPr>
          <p:cNvPr id="10" name="Text 5"/>
          <p:cNvSpPr/>
          <p:nvPr/>
        </p:nvSpPr>
        <p:spPr>
          <a:xfrm>
            <a:off x="7353895" y="4387215"/>
            <a:ext cx="3302198" cy="282416"/>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Mokslo Kontrargumentai</a:t>
            </a:r>
            <a:endParaRPr lang="en-US" sz="1750" dirty="0"/>
          </a:p>
        </p:txBody>
      </p:sp>
      <p:sp>
        <p:nvSpPr>
          <p:cNvPr id="11" name="Text 6"/>
          <p:cNvSpPr/>
          <p:nvPr/>
        </p:nvSpPr>
        <p:spPr>
          <a:xfrm>
            <a:off x="7353895" y="4772620"/>
            <a:ext cx="6525220" cy="549354"/>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mRNA vakcinos veikia suteikdamos organizmui instrukcijas, kaip pagaminti baltymus.</a:t>
            </a:r>
            <a:endParaRPr lang="en-US" sz="1350" dirty="0"/>
          </a:p>
        </p:txBody>
      </p:sp>
      <p:sp>
        <p:nvSpPr>
          <p:cNvPr id="12" name="Text 7"/>
          <p:cNvSpPr/>
          <p:nvPr/>
        </p:nvSpPr>
        <p:spPr>
          <a:xfrm>
            <a:off x="7353895" y="5381982"/>
            <a:ext cx="6525220" cy="27467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mRNA vakcinos nepajudina branduolinio DNR.</a:t>
            </a:r>
            <a:endParaRPr lang="en-US" sz="1350" dirty="0"/>
          </a:p>
        </p:txBody>
      </p:sp>
      <p:sp>
        <p:nvSpPr>
          <p:cNvPr id="13" name="Text 8"/>
          <p:cNvSpPr/>
          <p:nvPr/>
        </p:nvSpPr>
        <p:spPr>
          <a:xfrm>
            <a:off x="7353895" y="5716667"/>
            <a:ext cx="6525220" cy="549354"/>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FFE5E5"/>
                </a:solidFill>
                <a:latin typeface="DM Sans" pitchFamily="34" charset="0"/>
                <a:ea typeface="DM Sans" pitchFamily="34" charset="-122"/>
                <a:cs typeface="DM Sans" pitchFamily="34" charset="-120"/>
              </a:rPr>
              <a:t>Tyrimai patvirtino, kad mRNA vakcinos išlieka ląstelių citoplazmoje ir natūraliai suyra.</a:t>
            </a:r>
            <a:endParaRPr lang="en-US" sz="1350" dirty="0"/>
          </a:p>
        </p:txBody>
      </p:sp>
      <p:sp>
        <p:nvSpPr>
          <p:cNvPr id="14" name="Text 9"/>
          <p:cNvSpPr/>
          <p:nvPr/>
        </p:nvSpPr>
        <p:spPr>
          <a:xfrm>
            <a:off x="7353895" y="6369010"/>
            <a:ext cx="6525220" cy="1098709"/>
          </a:xfrm>
          <a:prstGeom prst="rect">
            <a:avLst/>
          </a:prstGeom>
          <a:noFill/>
          <a:ln/>
        </p:spPr>
        <p:txBody>
          <a:bodyPr wrap="square" lIns="0" tIns="0" rIns="0" bIns="0" rtlCol="0" anchor="t"/>
          <a:lstStyle/>
          <a:p>
            <a:pPr algn="l" indent="0" marL="0">
              <a:lnSpc>
                <a:spcPts val="2150"/>
              </a:lnSpc>
              <a:buNone/>
            </a:pPr>
            <a:r>
              <a:rPr lang="en-US" sz="1350" dirty="0">
                <a:solidFill>
                  <a:srgbClr val="FFE5E5"/>
                </a:solidFill>
                <a:latin typeface="DM Sans" pitchFamily="34" charset="0"/>
                <a:ea typeface="DM Sans" pitchFamily="34" charset="-122"/>
                <a:cs typeface="DM Sans" pitchFamily="34" charset="-120"/>
              </a:rPr>
              <a:t>Šie argumentai dažnai kyla dėl klaidingų interpretacijų ir neteisingos informacijos, kuri nėra paremta patikimais moksliniais tyrimais. Tačiau, molekulinės biologijos paaiškinimai ir laboratoriniai tyrimai įrodo, kad vakcinos neturi jokio poveikio DNR. Informacijos šaltinių patikimumas yra raktas.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606743"/>
            <a:ext cx="13113782" cy="1353979"/>
          </a:xfrm>
          <a:prstGeom prst="rect">
            <a:avLst/>
          </a:prstGeom>
          <a:noFill/>
          <a:ln/>
        </p:spPr>
        <p:txBody>
          <a:bodyPr wrap="square" lIns="0" tIns="0" rIns="0" bIns="0" rtlCol="0" anchor="t"/>
          <a:lstStyle/>
          <a:p>
            <a:pPr algn="l" indent="0" marL="0">
              <a:lnSpc>
                <a:spcPts val="5300"/>
              </a:lnSpc>
              <a:buNone/>
            </a:pPr>
            <a:r>
              <a:rPr lang="en-US" sz="4250" dirty="0">
                <a:solidFill>
                  <a:srgbClr val="FAEBEB"/>
                </a:solidFill>
                <a:latin typeface="Dela Gothic One" pitchFamily="34" charset="0"/>
                <a:ea typeface="Dela Gothic One" pitchFamily="34" charset="-122"/>
                <a:cs typeface="Dela Gothic One" pitchFamily="34" charset="-120"/>
              </a:rPr>
              <a:t>Apibendrinimas: Konspiracijos Teorijų Silpnybės</a:t>
            </a:r>
            <a:endParaRPr lang="en-US" sz="4250" dirty="0"/>
          </a:p>
        </p:txBody>
      </p:sp>
      <p:sp>
        <p:nvSpPr>
          <p:cNvPr id="3" name="Text 1"/>
          <p:cNvSpPr/>
          <p:nvPr/>
        </p:nvSpPr>
        <p:spPr>
          <a:xfrm>
            <a:off x="2118122" y="2989540"/>
            <a:ext cx="2708196" cy="338495"/>
          </a:xfrm>
          <a:prstGeom prst="rect">
            <a:avLst/>
          </a:prstGeom>
          <a:noFill/>
          <a:ln/>
        </p:spPr>
        <p:txBody>
          <a:bodyPr wrap="none" lIns="0" tIns="0" rIns="0" bIns="0" rtlCol="0" anchor="t"/>
          <a:lstStyle/>
          <a:p>
            <a:pPr algn="r"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Laikinumas</a:t>
            </a:r>
            <a:endParaRPr lang="en-US" sz="2100" dirty="0"/>
          </a:p>
        </p:txBody>
      </p:sp>
      <p:sp>
        <p:nvSpPr>
          <p:cNvPr id="4" name="Text 2"/>
          <p:cNvSpPr/>
          <p:nvPr/>
        </p:nvSpPr>
        <p:spPr>
          <a:xfrm>
            <a:off x="758309" y="3451503"/>
            <a:ext cx="4068008" cy="329327"/>
          </a:xfrm>
          <a:prstGeom prst="rect">
            <a:avLst/>
          </a:prstGeom>
          <a:noFill/>
          <a:ln/>
        </p:spPr>
        <p:txBody>
          <a:bodyPr wrap="none" lIns="0" tIns="0" rIns="0" bIns="0" rtlCol="0" anchor="t"/>
          <a:lstStyle/>
          <a:p>
            <a:pPr algn="r" indent="0" marL="0">
              <a:lnSpc>
                <a:spcPts val="2550"/>
              </a:lnSpc>
              <a:buNone/>
            </a:pPr>
            <a:r>
              <a:rPr lang="en-US" sz="1600" dirty="0">
                <a:solidFill>
                  <a:srgbClr val="FFE5E5"/>
                </a:solidFill>
                <a:latin typeface="DM Sans" pitchFamily="34" charset="0"/>
                <a:ea typeface="DM Sans" pitchFamily="34" charset="-122"/>
                <a:cs typeface="DM Sans" pitchFamily="34" charset="-120"/>
              </a:rPr>
              <a:t>Priežastinio ryšio klaida.</a:t>
            </a:r>
            <a:endParaRPr lang="en-US" sz="1600" dirty="0"/>
          </a:p>
        </p:txBody>
      </p:sp>
      <p:pic>
        <p:nvPicPr>
          <p:cNvPr id="5" name="Image 0" descr="preencoded.png">    </p:cNvPr>
          <p:cNvPicPr>
            <a:picLocks noChangeAspect="1"/>
          </p:cNvPicPr>
          <p:nvPr/>
        </p:nvPicPr>
        <p:blipFill>
          <a:blip r:embed="rId1"/>
          <a:stretch>
            <a:fillRect/>
          </a:stretch>
        </p:blipFill>
        <p:spPr>
          <a:xfrm>
            <a:off x="5135047" y="2372320"/>
            <a:ext cx="4360307" cy="4360307"/>
          </a:xfrm>
          <a:prstGeom prst="rect">
            <a:avLst/>
          </a:prstGeom>
        </p:spPr>
      </p:pic>
      <p:sp>
        <p:nvSpPr>
          <p:cNvPr id="6" name="Text 3"/>
          <p:cNvSpPr/>
          <p:nvPr/>
        </p:nvSpPr>
        <p:spPr>
          <a:xfrm>
            <a:off x="6082010" y="3280827"/>
            <a:ext cx="307896" cy="384929"/>
          </a:xfrm>
          <a:prstGeom prst="rect">
            <a:avLst/>
          </a:prstGeom>
          <a:noFill/>
          <a:ln/>
        </p:spPr>
        <p:txBody>
          <a:bodyPr wrap="none" lIns="0" tIns="0" rIns="0" bIns="0" rtlCol="0" anchor="t"/>
          <a:lstStyle/>
          <a:p>
            <a:pPr algn="l" indent="0" marL="0">
              <a:lnSpc>
                <a:spcPts val="3850"/>
              </a:lnSpc>
              <a:buNone/>
            </a:pPr>
            <a:r>
              <a:rPr lang="en-US" sz="2400" dirty="0">
                <a:solidFill>
                  <a:srgbClr val="FFE5E5"/>
                </a:solidFill>
                <a:latin typeface="Dela Gothic One" pitchFamily="34" charset="0"/>
                <a:ea typeface="Dela Gothic One" pitchFamily="34" charset="-122"/>
                <a:cs typeface="Dela Gothic One" pitchFamily="34" charset="-120"/>
              </a:rPr>
              <a:t>1</a:t>
            </a:r>
            <a:endParaRPr lang="en-US" sz="2400" dirty="0"/>
          </a:p>
        </p:txBody>
      </p:sp>
      <p:sp>
        <p:nvSpPr>
          <p:cNvPr id="7" name="Text 4"/>
          <p:cNvSpPr/>
          <p:nvPr/>
        </p:nvSpPr>
        <p:spPr>
          <a:xfrm>
            <a:off x="9804083" y="2989540"/>
            <a:ext cx="2708196" cy="338495"/>
          </a:xfrm>
          <a:prstGeom prst="rect">
            <a:avLst/>
          </a:prstGeom>
          <a:noFill/>
          <a:ln/>
        </p:spPr>
        <p:txBody>
          <a:bodyPr wrap="none" lIns="0" tIns="0" rIns="0" bIns="0" rtlCol="0" anchor="t"/>
          <a:lstStyle/>
          <a:p>
            <a:pPr algn="l"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Emocijos</a:t>
            </a:r>
            <a:endParaRPr lang="en-US" sz="2100" dirty="0"/>
          </a:p>
        </p:txBody>
      </p:sp>
      <p:sp>
        <p:nvSpPr>
          <p:cNvPr id="8" name="Text 5"/>
          <p:cNvSpPr/>
          <p:nvPr/>
        </p:nvSpPr>
        <p:spPr>
          <a:xfrm>
            <a:off x="9804083" y="3451503"/>
            <a:ext cx="4068008" cy="329327"/>
          </a:xfrm>
          <a:prstGeom prst="rect">
            <a:avLst/>
          </a:prstGeom>
          <a:noFill/>
          <a:ln/>
        </p:spPr>
        <p:txBody>
          <a:bodyPr wrap="non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Ne racionalus mąstymas.</a:t>
            </a:r>
            <a:endParaRPr lang="en-US" sz="1600" dirty="0"/>
          </a:p>
        </p:txBody>
      </p:sp>
      <p:pic>
        <p:nvPicPr>
          <p:cNvPr id="9" name="Image 1" descr="preencoded.png">    </p:cNvPr>
          <p:cNvPicPr>
            <a:picLocks noChangeAspect="1"/>
          </p:cNvPicPr>
          <p:nvPr/>
        </p:nvPicPr>
        <p:blipFill>
          <a:blip r:embed="rId2"/>
          <a:stretch>
            <a:fillRect/>
          </a:stretch>
        </p:blipFill>
        <p:spPr>
          <a:xfrm>
            <a:off x="5135047" y="2372320"/>
            <a:ext cx="4360307" cy="4360307"/>
          </a:xfrm>
          <a:prstGeom prst="rect">
            <a:avLst/>
          </a:prstGeom>
        </p:spPr>
      </p:pic>
      <p:sp>
        <p:nvSpPr>
          <p:cNvPr id="10" name="Text 6"/>
          <p:cNvSpPr/>
          <p:nvPr/>
        </p:nvSpPr>
        <p:spPr>
          <a:xfrm>
            <a:off x="8240256" y="3280827"/>
            <a:ext cx="307896" cy="384929"/>
          </a:xfrm>
          <a:prstGeom prst="rect">
            <a:avLst/>
          </a:prstGeom>
          <a:noFill/>
          <a:ln/>
        </p:spPr>
        <p:txBody>
          <a:bodyPr wrap="none" lIns="0" tIns="0" rIns="0" bIns="0" rtlCol="0" anchor="t"/>
          <a:lstStyle/>
          <a:p>
            <a:pPr algn="l" indent="0" marL="0">
              <a:lnSpc>
                <a:spcPts val="3850"/>
              </a:lnSpc>
              <a:buNone/>
            </a:pPr>
            <a:r>
              <a:rPr lang="en-US" sz="2400" dirty="0">
                <a:solidFill>
                  <a:srgbClr val="FFE5E5"/>
                </a:solidFill>
                <a:latin typeface="Dela Gothic One" pitchFamily="34" charset="0"/>
                <a:ea typeface="Dela Gothic One" pitchFamily="34" charset="-122"/>
                <a:cs typeface="Dela Gothic One" pitchFamily="34" charset="-120"/>
              </a:rPr>
              <a:t>2</a:t>
            </a:r>
            <a:endParaRPr lang="en-US" sz="2400" dirty="0"/>
          </a:p>
        </p:txBody>
      </p:sp>
      <p:sp>
        <p:nvSpPr>
          <p:cNvPr id="11" name="Text 7"/>
          <p:cNvSpPr/>
          <p:nvPr/>
        </p:nvSpPr>
        <p:spPr>
          <a:xfrm>
            <a:off x="9804083" y="5323999"/>
            <a:ext cx="2708196" cy="338495"/>
          </a:xfrm>
          <a:prstGeom prst="rect">
            <a:avLst/>
          </a:prstGeom>
          <a:noFill/>
          <a:ln/>
        </p:spPr>
        <p:txBody>
          <a:bodyPr wrap="none" lIns="0" tIns="0" rIns="0" bIns="0" rtlCol="0" anchor="t"/>
          <a:lstStyle/>
          <a:p>
            <a:pPr algn="l"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Šaltiniai</a:t>
            </a:r>
            <a:endParaRPr lang="en-US" sz="2100" dirty="0"/>
          </a:p>
        </p:txBody>
      </p:sp>
      <p:sp>
        <p:nvSpPr>
          <p:cNvPr id="12" name="Text 8"/>
          <p:cNvSpPr/>
          <p:nvPr/>
        </p:nvSpPr>
        <p:spPr>
          <a:xfrm>
            <a:off x="9804083" y="5785961"/>
            <a:ext cx="4068008" cy="329327"/>
          </a:xfrm>
          <a:prstGeom prst="rect">
            <a:avLst/>
          </a:prstGeom>
          <a:noFill/>
          <a:ln/>
        </p:spPr>
        <p:txBody>
          <a:bodyPr wrap="non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Nepatikimi informacijos šaltiniai.</a:t>
            </a:r>
            <a:endParaRPr lang="en-US" sz="1600" dirty="0"/>
          </a:p>
        </p:txBody>
      </p:sp>
      <p:pic>
        <p:nvPicPr>
          <p:cNvPr id="13" name="Image 2" descr="preencoded.png">    </p:cNvPr>
          <p:cNvPicPr>
            <a:picLocks noChangeAspect="1"/>
          </p:cNvPicPr>
          <p:nvPr/>
        </p:nvPicPr>
        <p:blipFill>
          <a:blip r:embed="rId3"/>
          <a:stretch>
            <a:fillRect/>
          </a:stretch>
        </p:blipFill>
        <p:spPr>
          <a:xfrm>
            <a:off x="5135047" y="2372320"/>
            <a:ext cx="4360307" cy="4360307"/>
          </a:xfrm>
          <a:prstGeom prst="rect">
            <a:avLst/>
          </a:prstGeom>
        </p:spPr>
      </p:pic>
      <p:sp>
        <p:nvSpPr>
          <p:cNvPr id="14" name="Text 9"/>
          <p:cNvSpPr/>
          <p:nvPr/>
        </p:nvSpPr>
        <p:spPr>
          <a:xfrm>
            <a:off x="8240256" y="5439073"/>
            <a:ext cx="307896" cy="384929"/>
          </a:xfrm>
          <a:prstGeom prst="rect">
            <a:avLst/>
          </a:prstGeom>
          <a:noFill/>
          <a:ln/>
        </p:spPr>
        <p:txBody>
          <a:bodyPr wrap="none" lIns="0" tIns="0" rIns="0" bIns="0" rtlCol="0" anchor="t"/>
          <a:lstStyle/>
          <a:p>
            <a:pPr algn="l" indent="0" marL="0">
              <a:lnSpc>
                <a:spcPts val="3850"/>
              </a:lnSpc>
              <a:buNone/>
            </a:pPr>
            <a:r>
              <a:rPr lang="en-US" sz="2400" dirty="0">
                <a:solidFill>
                  <a:srgbClr val="FFE5E5"/>
                </a:solidFill>
                <a:latin typeface="Dela Gothic One" pitchFamily="34" charset="0"/>
                <a:ea typeface="Dela Gothic One" pitchFamily="34" charset="-122"/>
                <a:cs typeface="Dela Gothic One" pitchFamily="34" charset="-120"/>
              </a:rPr>
              <a:t>3</a:t>
            </a:r>
            <a:endParaRPr lang="en-US" sz="2400" dirty="0"/>
          </a:p>
        </p:txBody>
      </p:sp>
      <p:sp>
        <p:nvSpPr>
          <p:cNvPr id="15" name="Text 10"/>
          <p:cNvSpPr/>
          <p:nvPr/>
        </p:nvSpPr>
        <p:spPr>
          <a:xfrm>
            <a:off x="2118122" y="5323999"/>
            <a:ext cx="2708196" cy="338495"/>
          </a:xfrm>
          <a:prstGeom prst="rect">
            <a:avLst/>
          </a:prstGeom>
          <a:noFill/>
          <a:ln/>
        </p:spPr>
        <p:txBody>
          <a:bodyPr wrap="none" lIns="0" tIns="0" rIns="0" bIns="0" rtlCol="0" anchor="t"/>
          <a:lstStyle/>
          <a:p>
            <a:pPr algn="r"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Reguliacija</a:t>
            </a:r>
            <a:endParaRPr lang="en-US" sz="2100" dirty="0"/>
          </a:p>
        </p:txBody>
      </p:sp>
      <p:sp>
        <p:nvSpPr>
          <p:cNvPr id="16" name="Text 11"/>
          <p:cNvSpPr/>
          <p:nvPr/>
        </p:nvSpPr>
        <p:spPr>
          <a:xfrm>
            <a:off x="758309" y="5785961"/>
            <a:ext cx="4068008" cy="329327"/>
          </a:xfrm>
          <a:prstGeom prst="rect">
            <a:avLst/>
          </a:prstGeom>
          <a:noFill/>
          <a:ln/>
        </p:spPr>
        <p:txBody>
          <a:bodyPr wrap="none" lIns="0" tIns="0" rIns="0" bIns="0" rtlCol="0" anchor="t"/>
          <a:lstStyle/>
          <a:p>
            <a:pPr algn="r" indent="0" marL="0">
              <a:lnSpc>
                <a:spcPts val="2550"/>
              </a:lnSpc>
              <a:buNone/>
            </a:pPr>
            <a:r>
              <a:rPr lang="en-US" sz="1600" dirty="0">
                <a:solidFill>
                  <a:srgbClr val="FFE5E5"/>
                </a:solidFill>
                <a:latin typeface="DM Sans" pitchFamily="34" charset="0"/>
                <a:ea typeface="DM Sans" pitchFamily="34" charset="-122"/>
                <a:cs typeface="DM Sans" pitchFamily="34" charset="-120"/>
              </a:rPr>
              <a:t>Nepažeidžiamos reguliavimo taisyklės.</a:t>
            </a:r>
            <a:endParaRPr lang="en-US" sz="1600" dirty="0"/>
          </a:p>
        </p:txBody>
      </p:sp>
      <p:pic>
        <p:nvPicPr>
          <p:cNvPr id="17" name="Image 3" descr="preencoded.png">    </p:cNvPr>
          <p:cNvPicPr>
            <a:picLocks noChangeAspect="1"/>
          </p:cNvPicPr>
          <p:nvPr/>
        </p:nvPicPr>
        <p:blipFill>
          <a:blip r:embed="rId4"/>
          <a:stretch>
            <a:fillRect/>
          </a:stretch>
        </p:blipFill>
        <p:spPr>
          <a:xfrm>
            <a:off x="5135047" y="2372320"/>
            <a:ext cx="4360307" cy="4360307"/>
          </a:xfrm>
          <a:prstGeom prst="rect">
            <a:avLst/>
          </a:prstGeom>
        </p:spPr>
      </p:pic>
      <p:sp>
        <p:nvSpPr>
          <p:cNvPr id="18" name="Text 12"/>
          <p:cNvSpPr/>
          <p:nvPr/>
        </p:nvSpPr>
        <p:spPr>
          <a:xfrm>
            <a:off x="6082010" y="5439073"/>
            <a:ext cx="307896" cy="384929"/>
          </a:xfrm>
          <a:prstGeom prst="rect">
            <a:avLst/>
          </a:prstGeom>
          <a:noFill/>
          <a:ln/>
        </p:spPr>
        <p:txBody>
          <a:bodyPr wrap="none" lIns="0" tIns="0" rIns="0" bIns="0" rtlCol="0" anchor="t"/>
          <a:lstStyle/>
          <a:p>
            <a:pPr algn="l" indent="0" marL="0">
              <a:lnSpc>
                <a:spcPts val="3850"/>
              </a:lnSpc>
              <a:buNone/>
            </a:pPr>
            <a:r>
              <a:rPr lang="en-US" sz="2400" dirty="0">
                <a:solidFill>
                  <a:srgbClr val="FFE5E5"/>
                </a:solidFill>
                <a:latin typeface="Dela Gothic One" pitchFamily="34" charset="0"/>
                <a:ea typeface="Dela Gothic One" pitchFamily="34" charset="-122"/>
                <a:cs typeface="Dela Gothic One" pitchFamily="34" charset="-120"/>
              </a:rPr>
              <a:t>4</a:t>
            </a:r>
            <a:endParaRPr lang="en-US" sz="2400" dirty="0"/>
          </a:p>
        </p:txBody>
      </p:sp>
      <p:sp>
        <p:nvSpPr>
          <p:cNvPr id="19" name="Text 13"/>
          <p:cNvSpPr/>
          <p:nvPr/>
        </p:nvSpPr>
        <p:spPr>
          <a:xfrm>
            <a:off x="758309" y="6964085"/>
            <a:ext cx="13113782" cy="658654"/>
          </a:xfrm>
          <a:prstGeom prst="rect">
            <a:avLst/>
          </a:prstGeom>
          <a:noFill/>
          <a:ln/>
        </p:spPr>
        <p:txBody>
          <a:bodyPr wrap="squar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Dauguma konspiracijos teorijų remiasi neteisingais argumentais, emocijomis ir nepatikimais informacijos šaltiniais. Moksliniai tyrimai ir griežta reguliacija užtikrina vakcinų saugumą ir efektyvumą. Pasitikėkite mokslu ir kritiškai vertinkite informaciją.</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58309" y="996434"/>
            <a:ext cx="9456182" cy="1353979"/>
          </a:xfrm>
          <a:prstGeom prst="rect">
            <a:avLst/>
          </a:prstGeom>
          <a:noFill/>
          <a:ln/>
        </p:spPr>
        <p:txBody>
          <a:bodyPr wrap="square" lIns="0" tIns="0" rIns="0" bIns="0" rtlCol="0" anchor="t"/>
          <a:lstStyle/>
          <a:p>
            <a:pPr algn="l" indent="0" marL="0">
              <a:lnSpc>
                <a:spcPts val="5300"/>
              </a:lnSpc>
              <a:buNone/>
            </a:pPr>
            <a:r>
              <a:rPr lang="en-US" sz="4250" dirty="0">
                <a:solidFill>
                  <a:srgbClr val="FAEBEB"/>
                </a:solidFill>
                <a:latin typeface="Dela Gothic One" pitchFamily="34" charset="0"/>
                <a:ea typeface="Dela Gothic One" pitchFamily="34" charset="-122"/>
                <a:cs typeface="Dela Gothic One" pitchFamily="34" charset="-120"/>
              </a:rPr>
              <a:t>Moksliniai Įrodymai: Vakcinų Efektyvumas ir Saugumas</a:t>
            </a:r>
            <a:endParaRPr lang="en-US" sz="4250" dirty="0"/>
          </a:p>
        </p:txBody>
      </p:sp>
      <p:sp>
        <p:nvSpPr>
          <p:cNvPr id="4" name="Text 1"/>
          <p:cNvSpPr/>
          <p:nvPr/>
        </p:nvSpPr>
        <p:spPr>
          <a:xfrm>
            <a:off x="758309" y="2762012"/>
            <a:ext cx="4573667" cy="679133"/>
          </a:xfrm>
          <a:prstGeom prst="rect">
            <a:avLst/>
          </a:prstGeom>
          <a:noFill/>
          <a:ln/>
        </p:spPr>
        <p:txBody>
          <a:bodyPr wrap="none" lIns="0" tIns="0" rIns="0" bIns="0" rtlCol="0" anchor="t"/>
          <a:lstStyle/>
          <a:p>
            <a:pPr algn="ctr" indent="0" marL="0">
              <a:lnSpc>
                <a:spcPts val="5300"/>
              </a:lnSpc>
              <a:buNone/>
            </a:pPr>
            <a:r>
              <a:rPr lang="en-US" sz="5300" dirty="0">
                <a:solidFill>
                  <a:srgbClr val="FFE5E5"/>
                </a:solidFill>
                <a:latin typeface="Dela Gothic One" pitchFamily="34" charset="0"/>
                <a:ea typeface="Dela Gothic One" pitchFamily="34" charset="-122"/>
                <a:cs typeface="Dela Gothic One" pitchFamily="34" charset="-120"/>
              </a:rPr>
              <a:t>95%</a:t>
            </a:r>
            <a:endParaRPr lang="en-US" sz="5300" dirty="0"/>
          </a:p>
        </p:txBody>
      </p:sp>
      <p:sp>
        <p:nvSpPr>
          <p:cNvPr id="5" name="Text 2"/>
          <p:cNvSpPr/>
          <p:nvPr/>
        </p:nvSpPr>
        <p:spPr>
          <a:xfrm>
            <a:off x="758309" y="3698319"/>
            <a:ext cx="4573667" cy="329327"/>
          </a:xfrm>
          <a:prstGeom prst="rect">
            <a:avLst/>
          </a:prstGeom>
          <a:noFill/>
          <a:ln/>
        </p:spPr>
        <p:txBody>
          <a:bodyPr wrap="none" lIns="0" tIns="0" rIns="0" bIns="0" rtlCol="0" anchor="t"/>
          <a:lstStyle/>
          <a:p>
            <a:pPr algn="ctr" indent="0" marL="0">
              <a:lnSpc>
                <a:spcPts val="2550"/>
              </a:lnSpc>
              <a:buNone/>
            </a:pPr>
            <a:r>
              <a:rPr lang="en-US" sz="1600" dirty="0">
                <a:solidFill>
                  <a:srgbClr val="FFE5E5"/>
                </a:solidFill>
                <a:latin typeface="DM Sans" pitchFamily="34" charset="0"/>
                <a:ea typeface="DM Sans" pitchFamily="34" charset="-122"/>
                <a:cs typeface="DM Sans" pitchFamily="34" charset="-120"/>
              </a:rPr>
              <a:t>Vakcinų efektyvumas nuo tymų.</a:t>
            </a:r>
            <a:endParaRPr lang="en-US" sz="1600" dirty="0"/>
          </a:p>
        </p:txBody>
      </p:sp>
      <p:sp>
        <p:nvSpPr>
          <p:cNvPr id="6" name="Text 3"/>
          <p:cNvSpPr/>
          <p:nvPr/>
        </p:nvSpPr>
        <p:spPr>
          <a:xfrm>
            <a:off x="5640705" y="2762012"/>
            <a:ext cx="4573786" cy="679133"/>
          </a:xfrm>
          <a:prstGeom prst="rect">
            <a:avLst/>
          </a:prstGeom>
          <a:noFill/>
          <a:ln/>
        </p:spPr>
        <p:txBody>
          <a:bodyPr wrap="none" lIns="0" tIns="0" rIns="0" bIns="0" rtlCol="0" anchor="t"/>
          <a:lstStyle/>
          <a:p>
            <a:pPr algn="ctr" indent="0" marL="0">
              <a:lnSpc>
                <a:spcPts val="5300"/>
              </a:lnSpc>
              <a:buNone/>
            </a:pPr>
            <a:r>
              <a:rPr lang="en-US" sz="5300" dirty="0">
                <a:solidFill>
                  <a:srgbClr val="FFE5E5"/>
                </a:solidFill>
                <a:latin typeface="Dela Gothic One" pitchFamily="34" charset="0"/>
                <a:ea typeface="Dela Gothic One" pitchFamily="34" charset="-122"/>
                <a:cs typeface="Dela Gothic One" pitchFamily="34" charset="-120"/>
              </a:rPr>
              <a:t>90%</a:t>
            </a:r>
            <a:endParaRPr lang="en-US" sz="5300" dirty="0"/>
          </a:p>
        </p:txBody>
      </p:sp>
      <p:sp>
        <p:nvSpPr>
          <p:cNvPr id="7" name="Text 4"/>
          <p:cNvSpPr/>
          <p:nvPr/>
        </p:nvSpPr>
        <p:spPr>
          <a:xfrm>
            <a:off x="5640705" y="3698319"/>
            <a:ext cx="4573786" cy="329327"/>
          </a:xfrm>
          <a:prstGeom prst="rect">
            <a:avLst/>
          </a:prstGeom>
          <a:noFill/>
          <a:ln/>
        </p:spPr>
        <p:txBody>
          <a:bodyPr wrap="none" lIns="0" tIns="0" rIns="0" bIns="0" rtlCol="0" anchor="t"/>
          <a:lstStyle/>
          <a:p>
            <a:pPr algn="ctr" indent="0" marL="0">
              <a:lnSpc>
                <a:spcPts val="2550"/>
              </a:lnSpc>
              <a:buNone/>
            </a:pPr>
            <a:r>
              <a:rPr lang="en-US" sz="1600" dirty="0">
                <a:solidFill>
                  <a:srgbClr val="FFE5E5"/>
                </a:solidFill>
                <a:latin typeface="DM Sans" pitchFamily="34" charset="0"/>
                <a:ea typeface="DM Sans" pitchFamily="34" charset="-122"/>
                <a:cs typeface="DM Sans" pitchFamily="34" charset="-120"/>
              </a:rPr>
              <a:t>Vakcinų efektyvumas nuo poliomielito.</a:t>
            </a:r>
            <a:endParaRPr lang="en-US" sz="1600" dirty="0"/>
          </a:p>
        </p:txBody>
      </p:sp>
      <p:sp>
        <p:nvSpPr>
          <p:cNvPr id="8" name="Text 5"/>
          <p:cNvSpPr/>
          <p:nvPr/>
        </p:nvSpPr>
        <p:spPr>
          <a:xfrm>
            <a:off x="3199447" y="4747974"/>
            <a:ext cx="4573786" cy="679133"/>
          </a:xfrm>
          <a:prstGeom prst="rect">
            <a:avLst/>
          </a:prstGeom>
          <a:noFill/>
          <a:ln/>
        </p:spPr>
        <p:txBody>
          <a:bodyPr wrap="none" lIns="0" tIns="0" rIns="0" bIns="0" rtlCol="0" anchor="t"/>
          <a:lstStyle/>
          <a:p>
            <a:pPr algn="ctr" indent="0" marL="0">
              <a:lnSpc>
                <a:spcPts val="5300"/>
              </a:lnSpc>
              <a:buNone/>
            </a:pPr>
            <a:r>
              <a:rPr lang="en-US" sz="5300" dirty="0">
                <a:solidFill>
                  <a:srgbClr val="FFE5E5"/>
                </a:solidFill>
                <a:latin typeface="Dela Gothic One" pitchFamily="34" charset="0"/>
                <a:ea typeface="Dela Gothic One" pitchFamily="34" charset="-122"/>
                <a:cs typeface="Dela Gothic One" pitchFamily="34" charset="-120"/>
              </a:rPr>
              <a:t>85%</a:t>
            </a:r>
            <a:endParaRPr lang="en-US" sz="5300" dirty="0"/>
          </a:p>
        </p:txBody>
      </p:sp>
      <p:sp>
        <p:nvSpPr>
          <p:cNvPr id="9" name="Text 6"/>
          <p:cNvSpPr/>
          <p:nvPr/>
        </p:nvSpPr>
        <p:spPr>
          <a:xfrm>
            <a:off x="3199447" y="5684282"/>
            <a:ext cx="4573786" cy="329327"/>
          </a:xfrm>
          <a:prstGeom prst="rect">
            <a:avLst/>
          </a:prstGeom>
          <a:noFill/>
          <a:ln/>
        </p:spPr>
        <p:txBody>
          <a:bodyPr wrap="none" lIns="0" tIns="0" rIns="0" bIns="0" rtlCol="0" anchor="t"/>
          <a:lstStyle/>
          <a:p>
            <a:pPr algn="ctr" indent="0" marL="0">
              <a:lnSpc>
                <a:spcPts val="2550"/>
              </a:lnSpc>
              <a:buNone/>
            </a:pPr>
            <a:r>
              <a:rPr lang="en-US" sz="1600" dirty="0">
                <a:solidFill>
                  <a:srgbClr val="FFE5E5"/>
                </a:solidFill>
                <a:latin typeface="DM Sans" pitchFamily="34" charset="0"/>
                <a:ea typeface="DM Sans" pitchFamily="34" charset="-122"/>
                <a:cs typeface="DM Sans" pitchFamily="34" charset="-120"/>
              </a:rPr>
              <a:t>Vakcinų efektyvumas nuo raudonukės.</a:t>
            </a:r>
            <a:endParaRPr lang="en-US" sz="1600" dirty="0"/>
          </a:p>
        </p:txBody>
      </p:sp>
      <p:sp>
        <p:nvSpPr>
          <p:cNvPr id="10" name="Text 7"/>
          <p:cNvSpPr/>
          <p:nvPr/>
        </p:nvSpPr>
        <p:spPr>
          <a:xfrm>
            <a:off x="758309" y="6245066"/>
            <a:ext cx="9456182" cy="987981"/>
          </a:xfrm>
          <a:prstGeom prst="rect">
            <a:avLst/>
          </a:prstGeom>
          <a:noFill/>
          <a:ln/>
        </p:spPr>
        <p:txBody>
          <a:bodyPr wrap="square" lIns="0" tIns="0" rIns="0" bIns="0" rtlCol="0" anchor="t"/>
          <a:lstStyle/>
          <a:p>
            <a:pPr algn="l" indent="0" marL="0">
              <a:lnSpc>
                <a:spcPts val="2550"/>
              </a:lnSpc>
              <a:buNone/>
            </a:pPr>
            <a:r>
              <a:rPr lang="en-US" sz="1600" dirty="0">
                <a:solidFill>
                  <a:srgbClr val="FFE5E5"/>
                </a:solidFill>
                <a:latin typeface="DM Sans" pitchFamily="34" charset="0"/>
                <a:ea typeface="DM Sans" pitchFamily="34" charset="-122"/>
                <a:cs typeface="DM Sans" pitchFamily="34" charset="-120"/>
              </a:rPr>
              <a:t>Moksliniai įrodymai patvirtina, kad vakcinos yra efektyvios ir saugios. Vakcinos padeda apsaugoti nuo daugelio pavojingų ligų ir užkirsti kelią epidemijoms. Skaičiai kalba patys už save. Investuokite į savo ir savo artimųjų sveikatą.</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844868"/>
            <a:ext cx="7627382" cy="2850833"/>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Sveikatos Sprendimai: Pasitikėkime Mokslu ir Tyrimais</a:t>
            </a:r>
            <a:endParaRPr lang="en-US" sz="4450" dirty="0"/>
          </a:p>
        </p:txBody>
      </p:sp>
      <p:sp>
        <p:nvSpPr>
          <p:cNvPr id="4" name="Text 1"/>
          <p:cNvSpPr/>
          <p:nvPr/>
        </p:nvSpPr>
        <p:spPr>
          <a:xfrm>
            <a:off x="6244709" y="4020622"/>
            <a:ext cx="7627382" cy="173355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Kiekviena konspiracijos teorija reikalauja nuodugnios analizės – tik patvirtinti duomenys gali užtikrinti teisingus ir atsakingus sprendimus. Skatinkime diskusijas, ieškokime patikimų šaltinių ir remkime savo nuomonę patikrintais mokslo faktais. Mūsų sveikata yra mūsų atsakomybė, todėl priimkime pagrįstus sprendimus.</a:t>
            </a:r>
            <a:endParaRPr lang="en-US" sz="1700" dirty="0"/>
          </a:p>
        </p:txBody>
      </p:sp>
      <p:sp>
        <p:nvSpPr>
          <p:cNvPr id="5" name="Text 2"/>
          <p:cNvSpPr/>
          <p:nvPr/>
        </p:nvSpPr>
        <p:spPr>
          <a:xfrm>
            <a:off x="6244709" y="5997893"/>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Kviečiu visus būti kritiškais ir atsakingais. Pasitarkime su sveikatos specialistais, ieškokime informacijos patikimuose šaltiniuose ir remkime savo nuomonę patikrintais mokslo faktais. Tik taip galime užtikrinti savo ir savo artimųjų sveikatą bei gerovę. Būkime budrūs ir atsakingi!</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2025-03-24T18:09:18Z</dcterms:created>
  <dcterms:modified xsi:type="dcterms:W3CDTF">2025-03-24T18:09:18Z</dcterms:modified>
</cp:coreProperties>
</file>